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5201180" cy="683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Ω. Find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current, 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power factor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source.</a:t>
            </a:r>
          </a:p>
          <a:p>
            <a:pPr marL="0" marR="0">
              <a:lnSpc>
                <a:spcPts val="1645"/>
              </a:lnSpc>
              <a:spcBef>
                <a:spcPts val="78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: I</a:t>
            </a:r>
            <a:r>
              <a:rPr sz="1400" b="1" spc="4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128.1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∠−ퟐퟐ</a:t>
            </a:r>
            <a:r>
              <a:rPr sz="1400" spc="-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ퟓퟑ</a:t>
            </a:r>
            <a:r>
              <a:rPr sz="1400" spc="6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 ,V</a:t>
            </a:r>
            <a:r>
              <a:rPr sz="1400" b="1" spc="9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249.83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06902" y="1543253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RICMDV+Cambria Math"/>
                <a:cs typeface="RICMDV+Cambria Math"/>
              </a:rPr>
              <a:t>ퟎ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78172" y="1543253"/>
            <a:ext cx="293276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∠−ퟑퟖ</a:t>
            </a:r>
            <a:r>
              <a:rPr sz="1400" spc="-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ퟑퟖ</a:t>
            </a:r>
            <a:r>
              <a:rPr sz="1500" baseline="36857">
                <a:solidFill>
                  <a:srgbClr val="FF0000"/>
                </a:solidFill>
                <a:latin typeface="RICMDV+Cambria Math"/>
                <a:cs typeface="RICMDV+Cambria Math"/>
              </a:rPr>
              <a:t>ퟎ</a:t>
            </a:r>
          </a:p>
          <a:p>
            <a:pPr marL="92506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pf = 0.912 lagging]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61769" y="16393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7819" y="1639315"/>
            <a:ext cx="29293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778873"/>
            <a:ext cx="7264658" cy="1690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H.W.(18):</a:t>
            </a:r>
            <a:r>
              <a:rPr sz="1400" b="1" spc="-1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source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supplies power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loads. 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 are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1: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24 kVA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0.6 pf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2: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0.75 pf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3: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unknown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208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 the magnitude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 complex power 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35.52 kVA, and 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 power factor 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0.88 lagging, find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unknown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213090"/>
            <a:ext cx="32552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</a:t>
            </a:r>
            <a:r>
              <a:rPr sz="1400" b="1" spc="4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13.09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∠−ퟓퟖ</a:t>
            </a:r>
            <a:r>
              <a:rPr sz="1400" spc="-4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ퟑퟗ</a:t>
            </a:r>
            <a:r>
              <a:rPr sz="1400" spc="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kVA]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32226" y="3196793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RICMDV+Cambria Math"/>
                <a:cs typeface="RICMDV+Cambria Math"/>
              </a:rPr>
              <a:t>ퟎ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87094" y="32928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432413"/>
            <a:ext cx="7418727" cy="672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H.W.(19):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complex power delivered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three-phase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of a four-wire</a:t>
            </a:r>
          </a:p>
          <a:p>
            <a:pPr marL="0" marR="0">
              <a:lnSpc>
                <a:spcPts val="163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 Y circuit. The phase voltages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Y-connected source are V</a:t>
            </a:r>
            <a:r>
              <a:rPr sz="1400" spc="8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 V</a:t>
            </a:r>
            <a:r>
              <a:rPr sz="1400" spc="9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02682" y="3716908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31507" y="3716908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838311"/>
            <a:ext cx="732850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-120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 and V</a:t>
            </a:r>
            <a:r>
              <a:rPr sz="1400" spc="8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 impedances are Z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50 + j80 Ω;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11019" y="3925696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16853" y="3925696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054586"/>
            <a:ext cx="28263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5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j50 Ω, and Z</a:t>
            </a:r>
            <a:r>
              <a:rPr sz="140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100 +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j25 Ω.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9223" y="4131436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22957" y="4131436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261850"/>
            <a:ext cx="728724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</a:t>
            </a:r>
            <a:r>
              <a:rPr sz="1400" b="1" spc="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68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j109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VA, S</a:t>
            </a:r>
            <a:r>
              <a:rPr sz="1400" b="1" spc="6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j242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VA,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 S</a:t>
            </a:r>
            <a:r>
              <a:rPr sz="1400" b="1" spc="6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114 + j128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VA, S</a:t>
            </a:r>
            <a:r>
              <a:rPr sz="1400" b="1" spc="5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182 + j379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87094" y="4331080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41370" y="4331080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922140" y="4331080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67858" y="4331080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4469114"/>
            <a:ext cx="7457246" cy="673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H.W.(20):</a:t>
            </a:r>
            <a:r>
              <a:rPr sz="1400" b="1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Times New Roman"/>
                <a:cs typeface="Times New Roman"/>
              </a:rPr>
              <a:t>3-phase</a:t>
            </a:r>
            <a:r>
              <a:rPr sz="13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four-wire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Y-Y</a:t>
            </a:r>
          </a:p>
          <a:p>
            <a:pPr marL="0" marR="0">
              <a:lnSpc>
                <a:spcPts val="164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0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48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V,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0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955413" y="4754752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42050" y="4754752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874631"/>
            <a:ext cx="695621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V, and V</a:t>
            </a:r>
            <a:r>
              <a:rPr sz="1400" spc="8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 are Z</a:t>
            </a:r>
            <a:r>
              <a:rPr sz="1400" spc="6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Z</a:t>
            </a:r>
            <a:r>
              <a:rPr sz="1400" spc="6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Z</a:t>
            </a:r>
            <a:r>
              <a:rPr sz="14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50 +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j80 Ω.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57782" y="4962016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749672" y="4962016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128005" y="4962016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502909" y="4962016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5093954"/>
            <a:ext cx="516762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</a:t>
            </a:r>
            <a:r>
              <a:rPr sz="1400" b="1" spc="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S</a:t>
            </a:r>
            <a:r>
              <a:rPr sz="1400" b="1" spc="9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S</a:t>
            </a:r>
            <a:r>
              <a:rPr sz="1400" b="1" spc="6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68</a:t>
            </a:r>
            <a:r>
              <a:rPr sz="1400" b="1" spc="-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j109 VA, S</a:t>
            </a:r>
            <a:r>
              <a:rPr sz="1400" b="1" spc="6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204 + j327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VA]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387094" y="5163184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757426" y="516318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167382" y="5163184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623183" y="516318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5301218"/>
            <a:ext cx="7418727" cy="67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complex power delivered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three-phase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of a three-wire</a:t>
            </a:r>
          </a:p>
          <a:p>
            <a:pPr marL="0" marR="0">
              <a:lnSpc>
                <a:spcPts val="164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 Y circuit. The phase voltages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Y-connected source are V</a:t>
            </a:r>
            <a:r>
              <a:rPr sz="1400" spc="8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 V</a:t>
            </a:r>
            <a:r>
              <a:rPr sz="1400" spc="9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202682" y="5586856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731507" y="5586856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5706735"/>
            <a:ext cx="732850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-120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 and V</a:t>
            </a:r>
            <a:r>
              <a:rPr sz="1400" spc="8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 impedances are Z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50 + j80 Ω;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311019" y="5794120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cn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816853" y="5794120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5923264"/>
            <a:ext cx="28263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5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j50 Ω, and Z</a:t>
            </a:r>
            <a:r>
              <a:rPr sz="140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100 +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j25 Ω.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49223" y="600011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822957" y="600011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6130528"/>
            <a:ext cx="718559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</a:t>
            </a:r>
            <a:r>
              <a:rPr sz="1400" b="1" spc="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146 + j234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VA, S</a:t>
            </a:r>
            <a:r>
              <a:rPr sz="1400" b="1" spc="6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j94</a:t>
            </a:r>
            <a:r>
              <a:rPr sz="1400" b="1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VA, S</a:t>
            </a:r>
            <a:r>
              <a:rPr sz="1400" b="1" spc="6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141 + j35 VA, S</a:t>
            </a:r>
            <a:r>
              <a:rPr sz="1400" b="1" spc="6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287 + j364 VA]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387094" y="6199758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931286" y="619975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923665" y="6199758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379465" y="619975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6339316"/>
            <a:ext cx="7418727" cy="67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complex power delivered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three-phase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of a three-wire</a:t>
            </a:r>
          </a:p>
          <a:p>
            <a:pPr marL="0" marR="0">
              <a:lnSpc>
                <a:spcPts val="163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 Y circuit. The phase voltages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Y-connected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are V</a:t>
            </a:r>
            <a:r>
              <a:rPr sz="1400" spc="8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 V</a:t>
            </a:r>
            <a:r>
              <a:rPr sz="1400" spc="9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202682" y="6623430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731507" y="6623430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1019" y="6744833"/>
            <a:ext cx="74459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-120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 and V</a:t>
            </a:r>
            <a:r>
              <a:rPr sz="1400" spc="8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110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 impedances are Z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Z</a:t>
            </a:r>
            <a:r>
              <a:rPr sz="1400" spc="5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311019" y="6832218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cn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816853" y="6832218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196329" y="683221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569964" y="683221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6959584"/>
            <a:ext cx="8663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j80 Ω.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7166847"/>
            <a:ext cx="516762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</a:t>
            </a:r>
            <a:r>
              <a:rPr sz="1400" b="1" spc="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S</a:t>
            </a:r>
            <a:r>
              <a:rPr sz="1400" b="1" spc="9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S</a:t>
            </a:r>
            <a:r>
              <a:rPr sz="1400" b="1" spc="6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68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j109 VA, S</a:t>
            </a:r>
            <a:r>
              <a:rPr sz="1400" b="1" spc="6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204 + j327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VA]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387094" y="7236079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757426" y="7236079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2167382" y="7236079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623183" y="7236079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41019" y="7368149"/>
            <a:ext cx="4268961" cy="884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H.W.(23):</a:t>
            </a:r>
            <a:r>
              <a:rPr sz="1400" b="1" spc="1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ICMDV+Cambria Math"/>
                <a:cs typeface="RICMDV+Cambria Math"/>
              </a:rPr>
              <a:t>∆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RICMDV+Cambria Math"/>
                <a:cs typeface="RICMDV+Cambria Math"/>
              </a:rPr>
              <a:t>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active,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reactive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apparent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 also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factor.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9223105"/>
            <a:ext cx="247070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2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350" b="1" spc="-11" baseline="-6857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∆</a:t>
            </a:r>
            <a:r>
              <a:rPr sz="1350" b="1" spc="263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23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7200</a:t>
            </a:r>
            <a:r>
              <a:rPr sz="1400" b="1" spc="2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W,</a:t>
            </a:r>
            <a:r>
              <a:rPr sz="1400" b="1" spc="2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042539" y="9223105"/>
            <a:ext cx="243288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2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9600</a:t>
            </a:r>
            <a:r>
              <a:rPr sz="1400" b="1" spc="2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VAR</a:t>
            </a:r>
            <a:r>
              <a:rPr sz="1400" b="1" spc="2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(capacitve),</a:t>
            </a:r>
            <a:r>
              <a:rPr sz="1400" b="1" spc="2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512053" y="9223105"/>
            <a:ext cx="16037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23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12000</a:t>
            </a:r>
            <a:r>
              <a:rPr sz="1400" b="1" spc="2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VA,</a:t>
            </a:r>
            <a:r>
              <a:rPr sz="1400" b="1" spc="2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TY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923531" y="9223105"/>
            <a:ext cx="3683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2748407" y="9292335"/>
            <a:ext cx="31761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-11">
                <a:solidFill>
                  <a:srgbClr val="FF0000"/>
                </a:solidFill>
                <a:latin typeface="Times New Roman"/>
                <a:cs typeface="Times New Roman"/>
              </a:rPr>
              <a:t>T∆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216397" y="9292335"/>
            <a:ext cx="31761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-11">
                <a:solidFill>
                  <a:srgbClr val="FF0000"/>
                </a:solidFill>
                <a:latin typeface="Times New Roman"/>
                <a:cs typeface="Times New Roman"/>
              </a:rPr>
              <a:t>T∆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1019" y="9427270"/>
            <a:ext cx="73235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6414.41</a:t>
            </a:r>
            <a:r>
              <a:rPr sz="1400" b="1" spc="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W,</a:t>
            </a:r>
            <a:r>
              <a:rPr sz="14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1400" b="1" spc="13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4810.81</a:t>
            </a:r>
            <a:r>
              <a:rPr sz="1400" b="1" spc="7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VAR</a:t>
            </a:r>
            <a:r>
              <a:rPr sz="1400" b="1" spc="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(inductive),</a:t>
            </a:r>
            <a:r>
              <a:rPr sz="1400" b="1" spc="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400" b="1" spc="130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8045.76</a:t>
            </a:r>
            <a:r>
              <a:rPr sz="140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VA,</a:t>
            </a:r>
            <a:r>
              <a:rPr sz="1400" b="1" spc="7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b="1" spc="6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13614.41</a:t>
            </a:r>
            <a:r>
              <a:rPr sz="1400" b="1" spc="5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W,</a:t>
            </a:r>
            <a:r>
              <a:rPr sz="1400" b="1" spc="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585213" y="9496500"/>
            <a:ext cx="3302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TY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4034916" y="9496500"/>
            <a:ext cx="3302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TY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493765" y="9496500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946392" y="9496500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41019" y="9623999"/>
            <a:ext cx="48591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4789.19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VAR, S</a:t>
            </a:r>
            <a:r>
              <a:rPr sz="1400" b="1" spc="-1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350" b="1" spc="10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14432.2 VA, cos</a:t>
            </a:r>
            <a:r>
              <a:rPr sz="1400">
                <a:solidFill>
                  <a:srgbClr val="FF0000"/>
                </a:solidFill>
                <a:latin typeface="RICMDV+Cambria Math"/>
                <a:cs typeface="RICMDV+Cambria Math"/>
              </a:rPr>
              <a:t>흋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0.943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leading]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55441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use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dot rule which states: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9924" y="1755748"/>
            <a:ext cx="7189589" cy="1060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1)</a:t>
            </a:r>
            <a:r>
              <a:rPr sz="1400" i="1" spc="57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When</a:t>
            </a:r>
            <a:r>
              <a:rPr sz="1400" i="1" spc="11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both</a:t>
            </a:r>
            <a:r>
              <a:rPr sz="1400" i="1" spc="10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assumed</a:t>
            </a:r>
            <a:r>
              <a:rPr sz="1400" i="1" spc="9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currents</a:t>
            </a:r>
            <a:r>
              <a:rPr sz="1400" i="1" spc="10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enter</a:t>
            </a:r>
            <a:r>
              <a:rPr sz="1400" i="1" spc="1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1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leave</a:t>
            </a:r>
            <a:r>
              <a:rPr sz="1400" i="1" spc="1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pair</a:t>
            </a:r>
            <a:r>
              <a:rPr sz="1400" i="1" spc="1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0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coupled</a:t>
            </a:r>
            <a:r>
              <a:rPr sz="1400" i="1" spc="1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coils</a:t>
            </a:r>
            <a:r>
              <a:rPr sz="1400" i="1" spc="1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at</a:t>
            </a:r>
            <a:r>
              <a:rPr sz="1400" i="1" spc="1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</a:t>
            </a:r>
            <a:r>
              <a:rPr sz="1400" i="1" spc="1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terminals,</a:t>
            </a:r>
            <a:r>
              <a:rPr sz="1400" i="1" spc="1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</a:p>
          <a:p>
            <a:pPr marL="22860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signs of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 terms will be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same as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signs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 terms;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2)</a:t>
            </a:r>
            <a:r>
              <a:rPr sz="1400" i="1" spc="57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If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 current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enters at a dotted terminal and one</a:t>
            </a:r>
            <a:r>
              <a:rPr sz="1400" i="1" spc="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leaves by a dotted terminal,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signs of the M</a:t>
            </a:r>
          </a:p>
          <a:p>
            <a:pPr marL="22860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terms are opposite to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signs of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 terms.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553065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789019"/>
            <a:ext cx="7451457" cy="1466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04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3)</a:t>
            </a:r>
            <a:r>
              <a:rPr sz="1400" i="1" spc="57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If a</a:t>
            </a:r>
            <a:r>
              <a:rPr sz="1400" i="1" spc="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9E70"/>
                </a:solidFill>
                <a:latin typeface="Monotype Corsiva"/>
                <a:cs typeface="Monotype Corsiva"/>
              </a:rPr>
              <a:t>enters</a:t>
            </a:r>
            <a:r>
              <a:rPr sz="1400" i="1" spc="11">
                <a:solidFill>
                  <a:srgbClr val="009E7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</a:t>
            </a:r>
            <a:r>
              <a:rPr sz="1400" i="1" spc="1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coil,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reference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polarity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3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voltage</a:t>
            </a:r>
            <a:r>
              <a:rPr sz="1400" i="1" spc="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</a:p>
          <a:p>
            <a:pPr marL="457504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 second coil is </a:t>
            </a:r>
            <a:r>
              <a:rPr sz="1400" i="1">
                <a:solidFill>
                  <a:srgbClr val="009E70"/>
                </a:solidFill>
                <a:latin typeface="Monotype Corsiva"/>
                <a:cs typeface="Monotype Corsiva"/>
              </a:rPr>
              <a:t>positive</a:t>
            </a:r>
            <a:r>
              <a:rPr sz="1400" i="1" spc="11">
                <a:solidFill>
                  <a:srgbClr val="009E7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at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 terminal</a:t>
            </a:r>
            <a:r>
              <a:rPr sz="1400" i="1" spc="-2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 the second coil.</a:t>
            </a:r>
          </a:p>
          <a:p>
            <a:pPr marL="228904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4)</a:t>
            </a:r>
            <a:r>
              <a:rPr sz="1400" i="1" spc="57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If a</a:t>
            </a:r>
            <a:r>
              <a:rPr sz="1400" i="1" spc="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9E70"/>
                </a:solidFill>
                <a:latin typeface="Monotype Corsiva"/>
                <a:cs typeface="Monotype Corsiva"/>
              </a:rPr>
              <a:t>leaves</a:t>
            </a:r>
            <a:r>
              <a:rPr sz="1400" i="1" spc="15">
                <a:solidFill>
                  <a:srgbClr val="009E7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 of</a:t>
            </a:r>
            <a:r>
              <a:rPr sz="1400" i="1" spc="1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 coil,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reference polarity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3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voltage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</a:p>
          <a:p>
            <a:pPr marL="457504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 second coil is </a:t>
            </a:r>
            <a:r>
              <a:rPr sz="1400" i="1">
                <a:solidFill>
                  <a:srgbClr val="009E70"/>
                </a:solidFill>
                <a:latin typeface="Monotype Corsiva"/>
                <a:cs typeface="Monotype Corsiva"/>
              </a:rPr>
              <a:t>negative</a:t>
            </a:r>
            <a:r>
              <a:rPr sz="1400" i="1" spc="12">
                <a:solidFill>
                  <a:srgbClr val="009E7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at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 terminal</a:t>
            </a:r>
            <a:r>
              <a:rPr sz="1400" i="1" spc="-2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 the second coil.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 reference polarity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mutual voltage depends on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reference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 of 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inducing current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dots 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coupled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4199366"/>
            <a:ext cx="737411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Fig.5.2</a:t>
            </a:r>
            <a:r>
              <a:rPr sz="1400" spc="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 when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M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 terms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opposite.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which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 and L are 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88261" y="5936980"/>
            <a:ext cx="7720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70905" y="5936980"/>
            <a:ext cx="77358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7066" y="8996256"/>
            <a:ext cx="397743" cy="3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(e)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07278" y="8996256"/>
            <a:ext cx="380851" cy="3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(f)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17217" y="9172813"/>
            <a:ext cx="506600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Fig.5.4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illustrating how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 the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35989"/>
            <a:ext cx="4408322" cy="1525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H.W.(24):</a:t>
            </a:r>
            <a:r>
              <a:rPr sz="1400" b="1" spc="2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identical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00">
                <a:solidFill>
                  <a:srgbClr val="000000"/>
                </a:solidFill>
                <a:latin typeface="GBKAHF+Cambria Math"/>
                <a:cs typeface="GBKAHF+Cambria Math"/>
              </a:rPr>
              <a:t>∠ퟑퟎ</a:t>
            </a:r>
            <a:r>
              <a:rPr sz="1500" baseline="36857">
                <a:solidFill>
                  <a:srgbClr val="000000"/>
                </a:solidFill>
                <a:latin typeface="GBKAHF+Cambria Math"/>
                <a:cs typeface="GBKAHF+Cambria Math"/>
              </a:rPr>
              <a:t>ퟎ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ohms</a:t>
            </a:r>
            <a:r>
              <a:rPr sz="1400" spc="10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-connection</a:t>
            </a:r>
            <a:r>
              <a:rPr sz="1400" spc="10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10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identical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00">
                <a:solidFill>
                  <a:srgbClr val="000000"/>
                </a:solidFill>
                <a:latin typeface="GBKAHF+Cambria Math"/>
                <a:cs typeface="GBKAHF+Cambria Math"/>
              </a:rPr>
              <a:t>∠ퟒퟓ</a:t>
            </a:r>
            <a:r>
              <a:rPr sz="1500" baseline="36856">
                <a:solidFill>
                  <a:srgbClr val="000000"/>
                </a:solidFill>
                <a:latin typeface="GBKAHF+Cambria Math"/>
                <a:cs typeface="GBKAHF+Cambria Math"/>
              </a:rPr>
              <a:t>ퟎ</a:t>
            </a:r>
            <a:r>
              <a:rPr sz="1500" spc="286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ohms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Y-connection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three-phase,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three-wire</a:t>
            </a:r>
            <a:r>
              <a:rPr sz="14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208</a:t>
            </a:r>
            <a:r>
              <a:rPr sz="14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605014"/>
            <a:ext cx="38584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59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53.6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∠−ퟑퟔ.</a:t>
            </a:r>
            <a:r>
              <a:rPr sz="1400" spc="-1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ퟔ</a:t>
            </a:r>
            <a:r>
              <a:rPr sz="1400" spc="3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P = 15500 W]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70098" y="2588717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GBKAHF+Cambria Math"/>
                <a:cs typeface="GBKAHF+Cambria Math"/>
              </a:rPr>
              <a:t>ퟎ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8138" y="2684779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824337"/>
            <a:ext cx="7275590" cy="874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H.W.(25):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three-phase source delivers 4800 VA to a wye-connected load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phase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of 208 V and a power factor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0.9 lagging. Calculate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and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line voltage.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441557"/>
            <a:ext cx="308523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59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7.69 A, V</a:t>
            </a:r>
            <a:r>
              <a:rPr sz="1400" b="1" spc="5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360.3 V]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8138" y="351116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23210" y="351116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649202"/>
            <a:ext cx="7387905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H.W.(26):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 wye-connected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10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16 Ω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to a balanced three-phase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line voltage of 220 V. Determine 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complex power absorbed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266555"/>
            <a:ext cx="378832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59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6.732 A, S = 2565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∠−ퟓퟖ</a:t>
            </a:r>
            <a:r>
              <a:rPr sz="1400" spc="6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VA]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93059" y="425025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GBKAHF+Cambria Math"/>
                <a:cs typeface="GBKAHF+Cambria Math"/>
              </a:rPr>
              <a:t>ퟎ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58138" y="4346320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485878"/>
            <a:ext cx="7111769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H.W.(27):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4200-V, three-phase transmission line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an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of 4 +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 Ω per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 If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 supplies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of 1 MVA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0.75 power factor (lagging), find: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complex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098526"/>
            <a:ext cx="23394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loss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302742"/>
            <a:ext cx="6508797" cy="683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the voltage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sending end</a:t>
            </a:r>
          </a:p>
          <a:p>
            <a:pPr marL="0" marR="0">
              <a:lnSpc>
                <a:spcPts val="1645"/>
              </a:lnSpc>
              <a:spcBef>
                <a:spcPts val="78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 =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0.75 + j0.6614 MVA, P</a:t>
            </a:r>
            <a:r>
              <a:rPr sz="1400" b="1" spc="6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25.19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kW,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 = 4.443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∠−ퟐ</a:t>
            </a:r>
            <a:r>
              <a:rPr sz="1400" spc="-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∙</a:t>
            </a:r>
            <a:r>
              <a:rPr sz="1400" spc="-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ퟕퟎퟗ</a:t>
            </a:r>
            <a:r>
              <a:rPr sz="1400" spc="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V]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86958" y="549384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GBKAHF+Cambria Math"/>
                <a:cs typeface="GBKAHF+Cambria Math"/>
              </a:rPr>
              <a:t>ퟎ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92475" y="558990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730986"/>
            <a:ext cx="7154865" cy="66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H.W.(28):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 below, find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 complex power absorbed by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7584424"/>
            <a:ext cx="30186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S =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551.86 + j735.81 VA]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7791688"/>
            <a:ext cx="7234328" cy="10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H.W.(29):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three-phase line has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of 1 +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 Ω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 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feeds 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 delta-connected load, which absorbs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complex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of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 k VA. If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voltage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 end has a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240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V, calculate the magnitude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end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power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8613505"/>
            <a:ext cx="3120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V = 287.04 V, pf = 0.9451]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8820769"/>
            <a:ext cx="7447035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H.W.(30):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three-phase supply, with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240 V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phased,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 delta-connected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currents and the total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 power.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9420251"/>
            <a:ext cx="3787770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125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9.6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∠</a:t>
            </a:r>
            <a:r>
              <a:rPr sz="1400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−</a:t>
            </a:r>
            <a:r>
              <a:rPr sz="1400" spc="-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ퟗퟎ</a:t>
            </a:r>
            <a:r>
              <a:rPr sz="1400" spc="6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126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∠ퟏퟐퟎ</a:t>
            </a:r>
            <a:r>
              <a:rPr sz="1500" baseline="36856">
                <a:solidFill>
                  <a:srgbClr val="FF0000"/>
                </a:solidFill>
                <a:latin typeface="GBKAHF+Cambria Math"/>
                <a:cs typeface="GBKAHF+Cambria Math"/>
              </a:rPr>
              <a:t>ퟎ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71039" y="9420251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GBKAHF+Cambria Math"/>
                <a:cs typeface="GBKAHF+Cambria Math"/>
              </a:rPr>
              <a:t>ퟎ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885565" y="9420251"/>
            <a:ext cx="3425478" cy="490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1350" b="1" spc="10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8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∠</a:t>
            </a:r>
            <a:r>
              <a:rPr sz="1400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−</a:t>
            </a:r>
            <a:r>
              <a:rPr sz="14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BKAHF+Cambria Math"/>
                <a:cs typeface="GBKAHF+Cambria Math"/>
              </a:rPr>
              <a:t>ퟏퟓퟎ</a:t>
            </a:r>
            <a:r>
              <a:rPr sz="1000">
                <a:solidFill>
                  <a:srgbClr val="FF0000"/>
                </a:solidFill>
                <a:latin typeface="GBKAHF+Cambria Math"/>
                <a:cs typeface="GBKAHF+Cambria Math"/>
              </a:rPr>
              <a:t>ퟎ</a:t>
            </a:r>
            <a:r>
              <a:rPr sz="1000" spc="1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S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sz="1350" b="1" spc="24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35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j2304 VA,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58138" y="9516312"/>
            <a:ext cx="3302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-14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84042" y="9516312"/>
            <a:ext cx="33171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11">
                <a:solidFill>
                  <a:srgbClr val="FF0000"/>
                </a:solidFill>
                <a:latin typeface="Times New Roman"/>
                <a:cs typeface="Times New Roman"/>
              </a:rPr>
              <a:t>BC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9652822"/>
            <a:ext cx="579899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400" b="1" spc="129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1440 VA, S</a:t>
            </a:r>
            <a:r>
              <a:rPr sz="1400" b="1" spc="125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1662.77 + j960</a:t>
            </a:r>
            <a:r>
              <a:rPr sz="14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VA, S</a:t>
            </a:r>
            <a:r>
              <a:rPr sz="1400" b="1" spc="6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3102.77 + j3264</a:t>
            </a:r>
            <a:r>
              <a:rPr sz="1400" b="1" spc="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VA]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0080" y="9722053"/>
            <a:ext cx="3365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39722" y="9722053"/>
            <a:ext cx="33171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11">
                <a:solidFill>
                  <a:srgbClr val="FF0000"/>
                </a:solidFill>
                <a:latin typeface="Times New Roman"/>
                <a:cs typeface="Times New Roman"/>
              </a:rPr>
              <a:t>BC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72789" y="9722053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4144139" cy="107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H.W.(31):</a:t>
            </a:r>
            <a:r>
              <a:rPr sz="14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 to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Figure. Calculate: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line currents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the real 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the total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 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623769"/>
            <a:ext cx="428025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(a) I</a:t>
            </a:r>
            <a:r>
              <a:rPr sz="1400" b="1" spc="4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132</a:t>
            </a:r>
            <a:r>
              <a:rPr sz="1400">
                <a:solidFill>
                  <a:srgbClr val="FF0000"/>
                </a:solidFill>
                <a:latin typeface="TFJTNJ+Cambria Math"/>
                <a:cs typeface="TFJTNJ+Cambria Math"/>
              </a:rPr>
              <a:t>∠ퟑퟎ</a:t>
            </a:r>
            <a:r>
              <a:rPr sz="1400" spc="6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49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47.23</a:t>
            </a:r>
            <a:r>
              <a:rPr sz="1400">
                <a:solidFill>
                  <a:srgbClr val="FF0000"/>
                </a:solidFill>
                <a:latin typeface="TFJTNJ+Cambria Math"/>
                <a:cs typeface="TFJTNJ+Cambria Math"/>
              </a:rPr>
              <a:t>∠ퟏퟒퟑ</a:t>
            </a:r>
            <a:r>
              <a:rPr sz="1400" spc="-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FJTNJ+Cambria Math"/>
                <a:cs typeface="TFJTNJ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FJTNJ+Cambria Math"/>
                <a:cs typeface="TFJTNJ+Cambria Math"/>
              </a:rPr>
              <a:t>ퟖ</a:t>
            </a:r>
            <a:r>
              <a:rPr sz="1500" baseline="36856">
                <a:solidFill>
                  <a:srgbClr val="FF0000"/>
                </a:solidFill>
                <a:latin typeface="TFJTNJ+Cambria Math"/>
                <a:cs typeface="TFJTNJ+Cambria Math"/>
              </a:rPr>
              <a:t>ퟎ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52751" y="2623769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FJTNJ+Cambria Math"/>
                <a:cs typeface="TFJTNJ+Cambria Math"/>
              </a:rPr>
              <a:t>ퟎ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13809" y="2623769"/>
            <a:ext cx="2942765" cy="490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120.9</a:t>
            </a:r>
            <a:r>
              <a:rPr sz="1400">
                <a:solidFill>
                  <a:srgbClr val="FF0000"/>
                </a:solidFill>
                <a:latin typeface="TFJTNJ+Cambria Math"/>
                <a:cs typeface="TFJTNJ+Cambria Math"/>
              </a:rPr>
              <a:t>∠ퟐퟑퟎ</a:t>
            </a:r>
            <a:r>
              <a:rPr sz="14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FJTNJ+Cambria Math"/>
                <a:cs typeface="TFJTNJ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FJTNJ+Cambria Math"/>
                <a:cs typeface="TFJTNJ+Cambria Math"/>
              </a:rPr>
              <a:t>ퟗ</a:t>
            </a:r>
            <a:r>
              <a:rPr sz="1000">
                <a:solidFill>
                  <a:srgbClr val="FF0000"/>
                </a:solidFill>
                <a:latin typeface="TFJTNJ+Cambria Math"/>
                <a:cs typeface="TFJTNJ+Cambria Math"/>
              </a:rPr>
              <a:t>ퟎ</a:t>
            </a:r>
            <a:r>
              <a:rPr sz="1000" spc="1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 (b) S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sz="1350" b="1" spc="24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09597" y="271983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65754" y="2719831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856341"/>
            <a:ext cx="683127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j58.08</a:t>
            </a:r>
            <a:r>
              <a:rPr sz="1400" b="1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kVA, S</a:t>
            </a:r>
            <a:r>
              <a:rPr sz="1400" b="1" spc="12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29.04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kVA, S</a:t>
            </a:r>
            <a:r>
              <a:rPr sz="1400" b="1" spc="129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- j116.16</a:t>
            </a:r>
            <a:r>
              <a:rPr sz="1400" b="1" spc="1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2">
                <a:solidFill>
                  <a:srgbClr val="FF0000"/>
                </a:solidFill>
                <a:latin typeface="Times New Roman"/>
                <a:cs typeface="Times New Roman"/>
              </a:rPr>
              <a:t>kVA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 (c) S</a:t>
            </a:r>
            <a:r>
              <a:rPr sz="1400" b="1" spc="5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29.04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– j58.08 kVA]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86738" y="2925571"/>
            <a:ext cx="33171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11">
                <a:solidFill>
                  <a:srgbClr val="FF0000"/>
                </a:solidFill>
                <a:latin typeface="Times New Roman"/>
                <a:cs typeface="Times New Roman"/>
              </a:rPr>
              <a:t>BC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25191" y="2925571"/>
            <a:ext cx="3365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17669" y="2925571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063605"/>
            <a:ext cx="7248950" cy="210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 three-phase source serves three loads, as follows: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1: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0.6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 power factor</a:t>
            </a:r>
          </a:p>
          <a:p>
            <a:pPr marL="0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2: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unity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factor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3: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0.8 leading power factor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loads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208 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60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Hz,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line current 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factor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loads.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139.23 A rms, pf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load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=0.869 lagging]</a:t>
            </a:r>
          </a:p>
          <a:p>
            <a:pPr marL="0" marR="0">
              <a:lnSpc>
                <a:spcPts val="1554"/>
              </a:lnSpc>
              <a:spcBef>
                <a:spcPts val="8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H.W.(33):</a:t>
            </a:r>
            <a:r>
              <a:rPr sz="1400" b="1" spc="-1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voltage at the load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480 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Figure, find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factor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6610588"/>
            <a:ext cx="4375444" cy="1698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V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350" b="1" spc="10" baseline="-685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501.7 V rms, pf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load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=0.9568 lagging]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H.W.(34):</a:t>
            </a:r>
            <a:r>
              <a:rPr sz="1400" b="1" spc="1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two-wattmeter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used,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6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Figure,</a:t>
            </a:r>
            <a:r>
              <a:rPr sz="14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6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6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>
                <a:solidFill>
                  <a:srgbClr val="000000"/>
                </a:solidFill>
                <a:latin typeface="TFJTNJ+Cambria Math"/>
                <a:cs typeface="TFJTNJ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45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52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supply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line-to-line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220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rms.</a:t>
            </a:r>
            <a:r>
              <a:rPr sz="14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reading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total power.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8256508"/>
            <a:ext cx="414884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p</a:t>
            </a:r>
            <a:r>
              <a:rPr sz="1400" b="1" spc="4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2698W, p</a:t>
            </a:r>
            <a:r>
              <a:rPr sz="1400" b="1" spc="45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723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W, P = P</a:t>
            </a:r>
            <a:r>
              <a:rPr sz="1400" b="1" spc="4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P</a:t>
            </a:r>
            <a:r>
              <a:rPr sz="1400" b="1" spc="45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87094" y="83261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55214" y="83261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88130" y="83261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45001" y="83261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8461105"/>
            <a:ext cx="86130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3421W]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829913"/>
            <a:ext cx="7455172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H.W.(35):</a:t>
            </a:r>
            <a:r>
              <a:rPr sz="1400" b="1" spc="1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previous</a:t>
            </a:r>
            <a:r>
              <a:rPr sz="1400" b="1" spc="21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</a:t>
            </a:r>
            <a:r>
              <a:rPr sz="1400" b="1" spc="77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spc="6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180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65496" y="890676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173470" y="890676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9034129"/>
            <a:ext cx="7299341" cy="108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respectively. Find the power factor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pf =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0.756 lagging]</a:t>
            </a:r>
          </a:p>
          <a:p>
            <a:pPr marL="0" marR="0">
              <a:lnSpc>
                <a:spcPts val="1554"/>
              </a:lnSpc>
              <a:spcBef>
                <a:spcPts val="26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H.W.(36):</a:t>
            </a:r>
            <a:r>
              <a:rPr sz="1400" b="1" spc="-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two-wattmeter method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power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drawn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440-V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motor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 load. The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operates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hp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7520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74.6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56369"/>
            <a:ext cx="7136462" cy="872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percent efficiency. The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52.5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rms.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wattmeters are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 lines.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reading of each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wattmeter. The motor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 power factor.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172065"/>
            <a:ext cx="10730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380853"/>
            <a:ext cx="7451893" cy="294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H.W.(37):</a:t>
            </a:r>
            <a:r>
              <a:rPr sz="1400" b="1" spc="-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three-phase system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a line-to-line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of 4000 V rms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∆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-connected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 = 40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j30 V. The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 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abc. Use the two wattmeters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 A and C, with line B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for the voltage measurement.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total power measurement recorded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wattmeters.</a:t>
            </a:r>
          </a:p>
          <a:p>
            <a:pPr marL="44196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P = 768 kW]</a:t>
            </a:r>
          </a:p>
          <a:p>
            <a:pPr marL="0" marR="0">
              <a:lnSpc>
                <a:spcPts val="1554"/>
              </a:lnSpc>
              <a:spcBef>
                <a:spcPts val="7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H.W.(38):</a:t>
            </a:r>
            <a:r>
              <a:rPr sz="1400" b="1" spc="-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three-phase system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 abc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line-to-line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200 V</a:t>
            </a:r>
          </a:p>
          <a:p>
            <a:pPr marL="0" marR="0">
              <a:lnSpc>
                <a:spcPts val="163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feeds a Y-connected load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 = 70.7</a:t>
            </a:r>
            <a:r>
              <a:rPr sz="1400">
                <a:solidFill>
                  <a:srgbClr val="000000"/>
                </a:solidFill>
                <a:latin typeface="POFBCI+Cambria Math"/>
                <a:cs typeface="POFBCI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45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currents.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two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 connected to lines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 and C.</a:t>
            </a:r>
          </a:p>
          <a:p>
            <a:pPr marL="44196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P = 400W]</a:t>
            </a:r>
          </a:p>
          <a:p>
            <a:pPr marL="0" marR="0">
              <a:lnSpc>
                <a:spcPts val="1554"/>
              </a:lnSpc>
              <a:spcBef>
                <a:spcPts val="8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H.W.(39):</a:t>
            </a:r>
            <a:r>
              <a:rPr sz="1400" b="1" spc="-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three-phase system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line-to-line voltage of 208 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phase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 abc is connected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Y-balanced load with impedance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>
                <a:solidFill>
                  <a:srgbClr val="000000"/>
                </a:solidFill>
                <a:latin typeface="POFBCI+Cambria Math"/>
                <a:cs typeface="POFBCI+Cambria Math"/>
              </a:rPr>
              <a:t>∠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OFBCI+Cambria Math"/>
                <a:cs typeface="POFBCI+Cambria Math"/>
              </a:rPr>
              <a:t>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∆</a:t>
            </a:r>
            <a:r>
              <a:rPr sz="1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00">
                <a:solidFill>
                  <a:srgbClr val="000000"/>
                </a:solidFill>
                <a:latin typeface="POFBCI+Cambria Math"/>
                <a:cs typeface="POFBCI+Cambria Math"/>
              </a:rPr>
              <a:t>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currents and the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power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two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071094"/>
            <a:ext cx="10730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278358"/>
            <a:ext cx="7290872" cy="2731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H.W.(40):</a:t>
            </a:r>
            <a:r>
              <a:rPr sz="1400" b="1" spc="-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two-wattmeter method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used. The wattmeter in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A reads 920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W, and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wattmeter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 reads 460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-connected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 The circuit is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120-V rms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an abc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sequence.</a:t>
            </a:r>
          </a:p>
          <a:p>
            <a:pPr marL="0" marR="0">
              <a:lnSpc>
                <a:spcPts val="1645"/>
              </a:lnSpc>
              <a:spcBef>
                <a:spcPts val="7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000">
                <a:solidFill>
                  <a:srgbClr val="FF0000"/>
                </a:solidFill>
                <a:latin typeface="POFBCI+Cambria Math"/>
                <a:cs typeface="POFBCI+Cambria Math"/>
              </a:rPr>
              <a:t>∆</a:t>
            </a:r>
            <a:r>
              <a:rPr sz="1000" spc="1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27.1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1350" b="1" baseline="36142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_ Ω]</a:t>
            </a:r>
          </a:p>
          <a:p>
            <a:pPr marL="0" marR="0">
              <a:lnSpc>
                <a:spcPts val="1645"/>
              </a:lnSpc>
              <a:spcBef>
                <a:spcPts val="22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H.W.(41):</a:t>
            </a:r>
            <a:r>
              <a:rPr sz="1400" b="1" spc="-9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-connected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with two properly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wattmeters.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a. Determine the magnitude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angle of the phase currents.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the magnitude and angle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line currents.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c. Determine the power reading of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wattmeter.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the total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absorbed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e. Compare the result of part (d) with the total power calculated using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currents and the resistive elements.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9469532"/>
            <a:ext cx="6019917" cy="529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(a) I</a:t>
            </a:r>
            <a:r>
              <a:rPr sz="1050" b="1" i="1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sz="1050" b="1" i="1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20.8</a:t>
            </a:r>
            <a:r>
              <a:rPr sz="1400" b="1" spc="3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FF0000"/>
                </a:solidFill>
                <a:latin typeface="POFBCI+Cambria Math"/>
                <a:cs typeface="POFBCI+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0° A</a:t>
            </a:r>
            <a:r>
              <a:rPr sz="1800" b="1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050" b="1" i="1">
                <a:solidFill>
                  <a:srgbClr val="FF0000"/>
                </a:solidFill>
                <a:latin typeface="Times New Roman"/>
                <a:cs typeface="Times New Roman"/>
              </a:rPr>
              <a:t>bc</a:t>
            </a:r>
            <a:r>
              <a:rPr sz="1050" b="1" i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8.32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∠</a:t>
            </a:r>
            <a:r>
              <a:rPr sz="1400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−</a:t>
            </a:r>
            <a:r>
              <a:rPr sz="14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ퟏퟕퟑ</a:t>
            </a:r>
            <a:r>
              <a:rPr sz="14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POFBCI+Cambria Math"/>
                <a:cs typeface="POFBCI+Cambria Math"/>
              </a:rPr>
              <a:t>ퟏퟑ</a:t>
            </a:r>
            <a:r>
              <a:rPr sz="1500" baseline="37540">
                <a:solidFill>
                  <a:srgbClr val="FF0000"/>
                </a:solidFill>
                <a:latin typeface="POFBCI+Cambria Math"/>
                <a:cs typeface="POFBCI+Cambria Math"/>
              </a:rPr>
              <a:t>ퟎ</a:t>
            </a:r>
            <a:r>
              <a:rPr sz="1500" spc="35" baseline="375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050" b="1" i="1">
                <a:solidFill>
                  <a:srgbClr val="FF0000"/>
                </a:solidFill>
                <a:latin typeface="Times New Roman"/>
                <a:cs typeface="Times New Roman"/>
              </a:rPr>
              <a:t>ca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12.26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64097" y="9469532"/>
            <a:ext cx="953760" cy="54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POFBCI+Cambria Math"/>
                <a:cs typeface="POFBCI+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165°</a:t>
            </a:r>
            <a:r>
              <a:rPr sz="1400" b="1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695"/>
            <a:ext cx="5275471" cy="533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(b) I</a:t>
            </a:r>
            <a:r>
              <a:rPr sz="1050" b="1" i="1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32.79</a:t>
            </a:r>
            <a:r>
              <a:rPr sz="1400" b="1" spc="3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FF0000"/>
                </a:solidFill>
                <a:latin typeface="AWQGHJ+Cambria Math"/>
                <a:cs typeface="AWQGHJ+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-5.55° A</a:t>
            </a:r>
            <a:r>
              <a:rPr sz="18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8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050" b="1" i="1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29.08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∠</a:t>
            </a:r>
            <a:r>
              <a:rPr sz="1400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−</a:t>
            </a:r>
            <a:r>
              <a:rPr sz="14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ퟏퟕퟖ</a:t>
            </a:r>
            <a:r>
              <a:rPr sz="1400" spc="-4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ퟎퟑ</a:t>
            </a:r>
            <a:r>
              <a:rPr sz="1500" baseline="37007">
                <a:solidFill>
                  <a:srgbClr val="FF0000"/>
                </a:solidFill>
                <a:latin typeface="AWQGHJ+Cambria Math"/>
                <a:cs typeface="AWQGHJ+Cambria Math"/>
              </a:rPr>
              <a:t>ퟎ</a:t>
            </a:r>
            <a:r>
              <a:rPr sz="1500" spc="23" baseline="3700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050" b="1" i="1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5.5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7921" y="1348695"/>
            <a:ext cx="1173555" cy="543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AWQGHJ+Cambria Math"/>
                <a:cs typeface="AWQGHJ+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130.65°</a:t>
            </a:r>
            <a:r>
              <a:rPr sz="1400" b="1" spc="1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623425"/>
            <a:ext cx="7125510" cy="462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(c)P</a:t>
            </a:r>
            <a:r>
              <a:rPr sz="1400" b="1" spc="45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6788.35 W, P</a:t>
            </a:r>
            <a:r>
              <a:rPr sz="1400" b="1" spc="4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379.1 W (d) P</a:t>
            </a:r>
            <a:r>
              <a:rPr sz="1400" b="1" spc="59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7167.45 W (e) P</a:t>
            </a:r>
            <a:r>
              <a:rPr sz="1400" b="1" spc="59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7168.43 W</a:t>
            </a:r>
            <a:r>
              <a:rPr sz="1400" b="1" spc="-1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slight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7648" y="16926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92705" y="16926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77819" y="1692655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41113" y="1692655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1827641"/>
            <a:ext cx="652281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difference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is due </a:t>
            </a:r>
            <a:r>
              <a:rPr sz="1400" b="1" spc="-12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400" b="1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the level</a:t>
            </a:r>
            <a:r>
              <a:rPr sz="1400" b="1" spc="-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400" b="1" spc="-1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accuracy carried through</a:t>
            </a:r>
            <a:r>
              <a:rPr sz="1400" b="1" spc="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400" b="1" spc="-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calculations.)]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034905"/>
            <a:ext cx="716981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two-wattmeter method gives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1200 W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i="1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–400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 three-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56609" y="21117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24958" y="21117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239121"/>
            <a:ext cx="7270702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motor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running on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240-V line. Assume that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motor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 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it draws a line current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 A. Calculate the pf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motor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its phase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2635962"/>
            <a:ext cx="4625198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pf =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0.4472 (leading),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p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40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∠</a:t>
            </a:r>
            <a:r>
              <a:rPr sz="1400" spc="-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−</a:t>
            </a:r>
            <a:r>
              <a:rPr sz="1400" spc="-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ퟔퟑ</a:t>
            </a:r>
            <a:r>
              <a:rPr sz="1400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∙</a:t>
            </a:r>
            <a:r>
              <a:rPr sz="1400" spc="-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WQGHJ+Cambria Math"/>
                <a:cs typeface="AWQGHJ+Cambria Math"/>
              </a:rPr>
              <a:t>ퟒퟑ</a:t>
            </a:r>
            <a:r>
              <a:rPr sz="1500" spc="62" baseline="36856">
                <a:solidFill>
                  <a:srgbClr val="FF0000"/>
                </a:solidFill>
                <a:latin typeface="AWQGHJ+Cambria Math"/>
                <a:cs typeface="AWQGHJ+Cambria Math"/>
              </a:rPr>
              <a:t>ퟎ</a:t>
            </a:r>
            <a:r>
              <a:rPr sz="2100" baseline="36856">
                <a:solidFill>
                  <a:srgbClr val="FF0000"/>
                </a:solidFill>
                <a:latin typeface="AWQGHJ+Cambria Math"/>
                <a:cs typeface="AWQGHJ+Cambria Math"/>
              </a:rPr>
              <a:t>Ω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06416" y="2662793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2871581"/>
            <a:ext cx="589112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H.W.(43):</a:t>
            </a:r>
            <a:r>
              <a:rPr sz="14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displayed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wattmeter readings.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473430"/>
            <a:ext cx="327452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p</a:t>
            </a:r>
            <a:r>
              <a:rPr sz="1400" b="1" spc="4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2360 W, p</a:t>
            </a:r>
            <a:r>
              <a:rPr sz="1400" b="1" spc="4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-632.8 W]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87094" y="5542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99410" y="5542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5216" y="1347461"/>
            <a:ext cx="4488565" cy="52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2.2)</a:t>
            </a:r>
            <a:r>
              <a:rPr sz="1600" u="sng" spc="47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Two</a:t>
            </a:r>
            <a:r>
              <a:rPr sz="1600" u="sng" spc="46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coils</a:t>
            </a:r>
            <a:r>
              <a:rPr sz="1600" u="sng" spc="47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with</a:t>
            </a:r>
            <a:r>
              <a:rPr sz="1600" u="sng" spc="467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self-inductances</a:t>
            </a:r>
            <a:r>
              <a:rPr sz="1600" u="sng" spc="46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L</a:t>
            </a:r>
            <a:r>
              <a:rPr sz="1600" i="1" spc="947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and</a:t>
            </a:r>
            <a:r>
              <a:rPr sz="1600" i="1" spc="47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L</a:t>
            </a:r>
            <a:r>
              <a:rPr sz="1600" i="1" spc="93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20134" y="1422458"/>
            <a:ext cx="259026" cy="34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7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FF0000"/>
                </a:solidFill>
                <a:latin typeface="Monotype Corsiva"/>
                <a:cs typeface="Monotype Corsiva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75709" y="1422458"/>
            <a:ext cx="259026" cy="34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7"/>
              </a:lnSpc>
              <a:spcBef>
                <a:spcPct val="0"/>
              </a:spcBef>
              <a:spcAft>
                <a:spcPct val="0"/>
              </a:spcAft>
            </a:pPr>
            <a:r>
              <a:rPr sz="1050" u="sng">
                <a:solidFill>
                  <a:srgbClr val="FF0000"/>
                </a:solidFill>
                <a:latin typeface="Monotype Corsiva"/>
                <a:cs typeface="Monotype Corsiva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573133"/>
            <a:ext cx="4536281" cy="87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simplicity,</a:t>
            </a:r>
            <a:r>
              <a:rPr sz="14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carries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</a:p>
          <a:p>
            <a:pPr marL="0" marR="0">
              <a:lnSpc>
                <a:spcPts val="164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61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emanating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has two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components: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2272" y="2061414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9924" y="2182866"/>
            <a:ext cx="29094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component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1297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 coil 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44877" y="2268677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ퟏퟏ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9924" y="2391654"/>
            <a:ext cx="28684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component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1164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 coils.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44877" y="2477465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ퟏퟐ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2597394"/>
            <a:ext cx="3219379" cy="66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∴</a:t>
            </a:r>
            <a:r>
              <a:rPr sz="1200" spc="333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300" baseline="-19200">
                <a:solidFill>
                  <a:srgbClr val="000000"/>
                </a:solidFill>
                <a:latin typeface="SIJOOQ+Cambria Math"/>
                <a:cs typeface="SIJOOQ+Cambria Math"/>
              </a:rPr>
              <a:t>ퟏ</a:t>
            </a:r>
            <a:r>
              <a:rPr sz="1300" spc="92" baseline="-19200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38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300" baseline="-19200">
                <a:solidFill>
                  <a:srgbClr val="000000"/>
                </a:solidFill>
                <a:latin typeface="SIJOOQ+Cambria Math"/>
                <a:cs typeface="SIJOOQ+Cambria Math"/>
              </a:rPr>
              <a:t>ퟏퟏ</a:t>
            </a:r>
            <a:r>
              <a:rPr sz="1300" spc="36" baseline="-19200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+</a:t>
            </a:r>
            <a:r>
              <a:rPr sz="1200" spc="302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300" baseline="-20000">
                <a:solidFill>
                  <a:srgbClr val="000000"/>
                </a:solidFill>
                <a:latin typeface="SIJOOQ+Cambria Math"/>
                <a:cs typeface="SIJOOQ+Cambria Math"/>
              </a:rPr>
              <a:t>ퟏퟐ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entire flux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663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 coil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 so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54728" y="2607929"/>
            <a:ext cx="7421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...(2.4)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72658" y="2607929"/>
            <a:ext cx="7730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78050" y="2890469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05788" y="3012389"/>
            <a:ext cx="396717" cy="514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4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  <a:p>
            <a:pPr marL="50291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86966" y="3012389"/>
            <a:ext cx="641751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4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  <a:r>
              <a:rPr sz="800" spc="403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500" spc="17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853563" y="3012389"/>
            <a:ext cx="361716" cy="514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  <a:p>
            <a:pPr marL="32004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3068310"/>
            <a:ext cx="80146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41">
                <a:solidFill>
                  <a:srgbClr val="000000"/>
                </a:solidFill>
                <a:latin typeface="SIJOOQ+Cambria Math"/>
                <a:cs typeface="SIJOOQ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  <a:r>
              <a:rPr sz="1500" spc="113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80058" y="3068310"/>
            <a:ext cx="5420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31414" y="3068310"/>
            <a:ext cx="65078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36">
                <a:solidFill>
                  <a:srgbClr val="000000"/>
                </a:solidFill>
                <a:latin typeface="SIJOOQ+Cambria Math"/>
                <a:cs typeface="SIJOOQ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70650" y="3078845"/>
            <a:ext cx="74390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...(2.5)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56436" y="31541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36089" y="31541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03729" y="3207462"/>
            <a:ext cx="6335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1000" spc="1198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33270" y="3256539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25066" y="3347669"/>
            <a:ext cx="35527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3403591"/>
            <a:ext cx="1519214" cy="501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7">
                <a:solidFill>
                  <a:srgbClr val="000000"/>
                </a:solidFill>
                <a:latin typeface="SIJOOQ+Cambria Math"/>
                <a:cs typeface="SIJOOQ+Cambria Math"/>
              </a:rPr>
              <a:t>퐿</a:t>
            </a:r>
            <a:r>
              <a:rPr sz="1500" baseline="-20785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  <a:r>
              <a:rPr sz="1500" spc="110" baseline="-2078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89657" y="3396747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83586" y="3414125"/>
            <a:ext cx="25059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self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coil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774189" y="34897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41829" y="3543122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071370" y="359220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3684387"/>
            <a:ext cx="238514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1213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 coil 2, so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384046" y="3770198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ퟏퟐ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213408" y="3892118"/>
            <a:ext cx="438627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4" baseline="25499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ꢀꢁ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039366" y="3892118"/>
            <a:ext cx="702711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499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ꢀꢁ</a:t>
            </a:r>
            <a:r>
              <a:rPr sz="800" spc="400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500" spc="15" baseline="25499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190367" y="3892118"/>
            <a:ext cx="361716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499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  <a:p>
            <a:pPr marL="32003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3948040"/>
            <a:ext cx="86292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  <a:r>
              <a:rPr sz="1500" spc="113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592833" y="3948040"/>
            <a:ext cx="63707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644775" y="3948040"/>
            <a:ext cx="77575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75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55409" y="3958574"/>
            <a:ext cx="775911" cy="79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...(2.6)</a:t>
            </a:r>
          </a:p>
          <a:p>
            <a:pPr marL="33528" marR="0">
              <a:lnSpc>
                <a:spcPts val="1554"/>
              </a:lnSpc>
              <a:spcBef>
                <a:spcPts val="103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...(2.7)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294130" y="4087190"/>
            <a:ext cx="31922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086610" y="4087190"/>
            <a:ext cx="664025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7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1200" baseline="-20399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  <a:r>
              <a:rPr sz="1200" spc="951" baseline="-20399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979929" y="4227398"/>
            <a:ext cx="35527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4283319"/>
            <a:ext cx="162944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5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21</a:t>
            </a:r>
            <a:r>
              <a:rPr sz="1500" spc="125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144522" y="4276476"/>
            <a:ext cx="27408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ꢀꢁ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027173" y="4422470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156714" y="447154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4568307"/>
            <a:ext cx="7448338" cy="49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400" spc="113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 inductance</a:t>
            </a:r>
            <a:r>
              <a:rPr sz="1400" i="1" spc="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coil 2 with respect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Subscript 21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indicates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82751" y="4654118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21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4786239"/>
            <a:ext cx="744875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400" spc="1106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089657" y="487205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5007086"/>
            <a:ext cx="5396246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open-circuit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 voltage</a:t>
            </a:r>
            <a:r>
              <a:rPr sz="1400" i="1" spc="6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 induced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voltage) across coil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is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274317" y="5210378"/>
            <a:ext cx="360192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ꢀ</a:t>
            </a:r>
          </a:p>
          <a:p>
            <a:pPr marL="32004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1019" y="5266299"/>
            <a:ext cx="96198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  <a:r>
              <a:rPr sz="1500" spc="113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75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537706" y="5276834"/>
            <a:ext cx="7423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...(2.8)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73608" y="5794874"/>
            <a:ext cx="6536115" cy="52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2.3) Suppose we</a:t>
            </a:r>
            <a:r>
              <a:rPr sz="1600" u="sng" spc="1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now let current i</a:t>
            </a:r>
            <a:r>
              <a:rPr sz="2400" u="sng" baseline="-9749">
                <a:solidFill>
                  <a:srgbClr val="FF0000"/>
                </a:solidFill>
                <a:latin typeface="Monotype Corsiva"/>
                <a:cs typeface="Monotype Corsiva"/>
              </a:rPr>
              <a:t>2</a:t>
            </a:r>
            <a:r>
              <a:rPr sz="1600" i="1" spc="-34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2400" u="sng" spc="-179" baseline="-9749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flow in coil 2, while coil 1 carries no current: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1019" y="6014837"/>
            <a:ext cx="44231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magnetic flux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66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emanating from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132454" y="610064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ퟐ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6223625"/>
            <a:ext cx="415329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comprises flux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1252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links only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and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193670" y="6309436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ퟐퟐ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1019" y="6430889"/>
            <a:ext cx="23543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948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links both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983284" y="6516700"/>
            <a:ext cx="3423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ퟐퟏ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74548" y="6636629"/>
            <a:ext cx="1497789" cy="45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∴</a:t>
            </a:r>
            <a:r>
              <a:rPr sz="1200" spc="333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200" spc="626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38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200" spc="1069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+</a:t>
            </a:r>
            <a:r>
              <a:rPr sz="1200" spc="302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300" baseline="-19999">
                <a:solidFill>
                  <a:srgbClr val="000000"/>
                </a:solidFill>
                <a:latin typeface="SIJOOQ+Cambria Math"/>
                <a:cs typeface="SIJOOQ+Cambria Math"/>
              </a:rPr>
              <a:t>ퟐퟐ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788028" y="6647164"/>
            <a:ext cx="7421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...(2.9)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833932" y="6733722"/>
            <a:ext cx="226646" cy="28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8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000000"/>
                </a:solidFill>
                <a:latin typeface="SIJOOQ+Cambria Math"/>
                <a:cs typeface="SIJOOQ+Cambria Math"/>
              </a:rPr>
              <a:t>ퟐ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257604" y="6733722"/>
            <a:ext cx="291368" cy="28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8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000000"/>
                </a:solidFill>
                <a:latin typeface="SIJOOQ+Cambria Math"/>
                <a:cs typeface="SIJOOQ+Cambria Math"/>
              </a:rPr>
              <a:t>ퟐퟏ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1019" y="6843893"/>
            <a:ext cx="273062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entire flux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400" spc="66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 coil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2,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752854" y="6929704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ퟐ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213408" y="7083628"/>
            <a:ext cx="396717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4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  <a:p>
            <a:pPr marL="44196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푑푡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979929" y="7083628"/>
            <a:ext cx="662325" cy="53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4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  <a:r>
              <a:rPr sz="800" spc="419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500" spc="15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  <a:p>
            <a:pPr marL="16764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20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1200" baseline="-204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  <a:r>
              <a:rPr sz="1200" spc="714" baseline="-20400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2951098" y="7083628"/>
            <a:ext cx="361716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  <a:p>
            <a:pPr marL="32004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1019" y="7139549"/>
            <a:ext cx="86292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  <a:r>
              <a:rPr sz="1500" spc="113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533397" y="7139549"/>
            <a:ext cx="63706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524379" y="7139549"/>
            <a:ext cx="65688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3768216" y="7150084"/>
            <a:ext cx="83204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...(2.10)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815338" y="7418909"/>
            <a:ext cx="377718" cy="32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4" baseline="25499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41019" y="7474829"/>
            <a:ext cx="146485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  <a:r>
              <a:rPr sz="1500" spc="122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2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2173477" y="7485364"/>
            <a:ext cx="25053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self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coil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5685790" y="7485364"/>
            <a:ext cx="77309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832101" y="7613980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1961642" y="766305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541019" y="7762732"/>
            <a:ext cx="2344832" cy="46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 </a:t>
            </a:r>
            <a:r>
              <a:rPr sz="1200">
                <a:solidFill>
                  <a:srgbClr val="000000"/>
                </a:solidFill>
                <a:latin typeface="SIJOOQ+Cambria Math"/>
                <a:cs typeface="SIJOOQ+Cambria Math"/>
              </a:rPr>
              <a:t>∅</a:t>
            </a:r>
            <a:r>
              <a:rPr sz="1200" spc="1106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 coil 1. so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368805" y="7849290"/>
            <a:ext cx="291368" cy="28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8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000000"/>
                </a:solidFill>
                <a:latin typeface="SIJOOQ+Cambria Math"/>
                <a:cs typeface="SIJOOQ+Cambria Math"/>
              </a:rPr>
              <a:t>ퟐퟏ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205788" y="7958404"/>
            <a:ext cx="438627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4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ꢁꢀ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2028698" y="7958404"/>
            <a:ext cx="702711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ꢁꢀ</a:t>
            </a:r>
            <a:r>
              <a:rPr sz="800" spc="400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500" spc="15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3176651" y="7958404"/>
            <a:ext cx="360191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  <a:p>
            <a:pPr marL="32003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41019" y="8014325"/>
            <a:ext cx="80146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41">
                <a:solidFill>
                  <a:srgbClr val="000000"/>
                </a:solidFill>
                <a:latin typeface="SIJOOQ+Cambria Math"/>
                <a:cs typeface="SIJOOQ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  <a:r>
              <a:rPr sz="1500" spc="113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585213" y="8014325"/>
            <a:ext cx="5801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2634107" y="8014325"/>
            <a:ext cx="77118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12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6437121" y="8024860"/>
            <a:ext cx="833824" cy="799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...(2.11)</a:t>
            </a:r>
          </a:p>
          <a:p>
            <a:pPr marL="0" marR="0">
              <a:lnSpc>
                <a:spcPts val="1554"/>
              </a:lnSpc>
              <a:spcBef>
                <a:spcPts val="103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...(2.12)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1056436" y="81001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879345" y="81001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1280413" y="8153476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푑푡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2075942" y="8153476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2420747" y="8153476"/>
            <a:ext cx="31922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2205863" y="820255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2104898" y="8293685"/>
            <a:ext cx="3556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6">
                <a:solidFill>
                  <a:srgbClr val="000000"/>
                </a:solidFill>
                <a:latin typeface="SIJOOQ+Cambria Math"/>
                <a:cs typeface="SIJOOQ+Cambria Math"/>
              </a:rPr>
              <a:t>푑∅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541019" y="8360521"/>
            <a:ext cx="7418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281938" y="8349986"/>
            <a:ext cx="95965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12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12</a:t>
            </a:r>
            <a:r>
              <a:rPr sz="1500" spc="113" baseline="-2057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푁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2269870" y="8343143"/>
            <a:ext cx="27408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ꢁꢀ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955545" y="84357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2152142" y="8489138"/>
            <a:ext cx="381147" cy="359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7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1200" baseline="-20399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541019" y="8643985"/>
            <a:ext cx="7349891" cy="699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 inductance</a:t>
            </a:r>
            <a:r>
              <a:rPr sz="1400" i="1" spc="5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coil 1 with respect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 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 open-circuit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voltage</a:t>
            </a:r>
            <a:r>
              <a:rPr sz="1400" i="1" spc="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 coil 1 is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1265224" y="9066734"/>
            <a:ext cx="361665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499">
                <a:solidFill>
                  <a:srgbClr val="000000"/>
                </a:solidFill>
                <a:latin typeface="SIJOOQ+Cambria Math"/>
                <a:cs typeface="SIJOOQ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SIJOOQ+Cambria Math"/>
                <a:cs typeface="SIJOOQ+Cambria Math"/>
              </a:rPr>
              <a:t>ꢁ</a:t>
            </a:r>
          </a:p>
          <a:p>
            <a:pPr marL="31953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dt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541019" y="9122654"/>
            <a:ext cx="8226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푣</a:t>
            </a:r>
            <a:r>
              <a:rPr sz="1400" spc="673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6388353" y="9133189"/>
            <a:ext cx="838395" cy="720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...(2.13)</a:t>
            </a:r>
          </a:p>
          <a:p>
            <a:pPr marL="0" marR="0">
              <a:lnSpc>
                <a:spcPts val="1554"/>
              </a:lnSpc>
              <a:spcBef>
                <a:spcPts val="4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...(2.14)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632459" y="92084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082344" y="9208465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12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541019" y="9330848"/>
            <a:ext cx="1622667" cy="549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400" spc="1178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8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800" spc="395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  <a:r>
              <a:rPr sz="1400" spc="1211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=</a:t>
            </a:r>
            <a:r>
              <a:rPr sz="1400" spc="482">
                <a:solidFill>
                  <a:srgbClr val="000000"/>
                </a:solidFill>
                <a:latin typeface="SIJOOQ+Cambria Math"/>
                <a:cs typeface="SIJOOQ+Cambria Math"/>
              </a:rPr>
              <a:t> </a:t>
            </a:r>
            <a:r>
              <a:rPr sz="1400">
                <a:solidFill>
                  <a:srgbClr val="000000"/>
                </a:solidFill>
                <a:latin typeface="SIJOOQ+Cambria Math"/>
                <a:cs typeface="SIJOOQ+Cambria Math"/>
              </a:rPr>
              <a:t>푀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678180" y="946444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12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1294130" y="946444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JOOQ+Cambria Math"/>
                <a:cs typeface="SIJOOQ+Cambria Math"/>
              </a:rPr>
              <a:t>21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453602" cy="872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9E70"/>
                </a:solidFill>
                <a:latin typeface="Times New Roman"/>
                <a:cs typeface="Times New Roman"/>
              </a:rPr>
              <a:t>Mutual</a:t>
            </a:r>
            <a:r>
              <a:rPr sz="1400" spc="110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E70"/>
                </a:solidFill>
                <a:latin typeface="Times New Roman"/>
                <a:cs typeface="Times New Roman"/>
              </a:rPr>
              <a:t>inductance</a:t>
            </a:r>
            <a:r>
              <a:rPr sz="1400" spc="121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ability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neighboring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inductor,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henrys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(H).</a:t>
            </a:r>
            <a:r>
              <a:rPr sz="14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self-inductance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L,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measured in henrys (H).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406642"/>
            <a:ext cx="3729488" cy="905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8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3)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ANALYSIS OF</a:t>
            </a:r>
            <a:r>
              <a:rPr sz="1600" u="sng" spc="1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COUPLED CIRCUITS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00" spc="8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8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8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8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quantity,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96466" y="3030677"/>
            <a:ext cx="3156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086598"/>
            <a:ext cx="32423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푣</a:t>
            </a:r>
            <a:r>
              <a:rPr sz="1400" spc="129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푀</a:t>
            </a:r>
            <a:r>
              <a:rPr sz="1400" spc="128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96466" y="3225750"/>
            <a:ext cx="31922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dt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351641"/>
            <a:ext cx="32437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positive,</a:t>
            </a:r>
            <a:r>
              <a:rPr sz="1400" spc="6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just</a:t>
            </a:r>
            <a:r>
              <a:rPr sz="14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self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544646"/>
            <a:ext cx="1537842" cy="55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839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푣</a:t>
            </a:r>
            <a:r>
              <a:rPr sz="1400" spc="129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퐿</a:t>
            </a:r>
            <a:r>
              <a:rPr sz="1400" spc="975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 marL="1088390" marR="0">
              <a:lnSpc>
                <a:spcPts val="708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dt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981434"/>
            <a:ext cx="430019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</a:t>
            </a:r>
            <a:r>
              <a:rPr sz="1400" spc="-1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Kirchhoff's voltage law (KVL),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57546" y="3981434"/>
            <a:ext cx="7720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52041" y="4174058"/>
            <a:ext cx="342666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500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84501" y="4174058"/>
            <a:ext cx="342666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500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0644" y="4229979"/>
            <a:ext cx="100161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277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ꢀ</a:t>
            </a:r>
            <a:r>
              <a:rPr sz="1400" spc="60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 spc="-36">
                <a:solidFill>
                  <a:srgbClr val="000000"/>
                </a:solidFill>
                <a:latin typeface="EHSPFD+Cambria Math"/>
                <a:cs typeface="EHSPFD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00453" y="4229979"/>
            <a:ext cx="616573" cy="78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∓ 푀</a:t>
            </a:r>
          </a:p>
          <a:p>
            <a:pPr marL="0" marR="0">
              <a:lnSpc>
                <a:spcPts val="1645"/>
              </a:lnSpc>
              <a:spcBef>
                <a:spcPts val="8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∓ 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30247" y="4229979"/>
            <a:ext cx="61268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 spc="-41">
                <a:solidFill>
                  <a:srgbClr val="000000"/>
                </a:solidFill>
                <a:latin typeface="EHSPFD+Cambria Math"/>
                <a:cs typeface="EHSPFD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72173" y="4240514"/>
            <a:ext cx="810963" cy="77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…(3.1)</a:t>
            </a:r>
          </a:p>
          <a:p>
            <a:pPr marL="0" marR="0">
              <a:lnSpc>
                <a:spcPts val="1554"/>
              </a:lnSpc>
              <a:spcBef>
                <a:spcPts val="81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…(3.2)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7323" y="4315790"/>
            <a:ext cx="39658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  <a:r>
              <a:rPr sz="1000" spc="24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79474" y="4369130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11933" y="4369130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26133" y="4481906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57070" y="4481906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4537827"/>
            <a:ext cx="975702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ꢀ</a:t>
            </a:r>
            <a:r>
              <a:rPr sz="1400" spc="62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  <a:p>
            <a:pPr marL="11125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  <a:r>
              <a:rPr sz="1000" spc="28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55674" y="45309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86610" y="45309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02814" y="4537827"/>
            <a:ext cx="61725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53566" y="4676978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984501" y="4676978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802870"/>
            <a:ext cx="7456344" cy="87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correct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signs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Eqs(3.1)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hand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rule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allowing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fingers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wrap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thumb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∅</a:t>
            </a:r>
            <a:r>
              <a:rPr sz="1400" spc="349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∅</a:t>
            </a:r>
            <a:r>
              <a:rPr sz="1400" spc="66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883909" y="528962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ퟏ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84365" y="528962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ퟐ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5417175"/>
            <a:ext cx="7454554" cy="49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figure.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If</a:t>
            </a:r>
            <a:r>
              <a:rPr sz="1400" i="1" spc="17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fluxes</a:t>
            </a:r>
            <a:r>
              <a:rPr sz="1400" i="1" spc="18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∅</a:t>
            </a:r>
            <a:r>
              <a:rPr sz="1400" spc="66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and</a:t>
            </a:r>
            <a:r>
              <a:rPr sz="1400" i="1" spc="16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∅</a:t>
            </a:r>
            <a:r>
              <a:rPr sz="1400" spc="852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due</a:t>
            </a:r>
            <a:r>
              <a:rPr sz="1400" i="1" spc="18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to</a:t>
            </a:r>
            <a:r>
              <a:rPr sz="1400" i="1" spc="1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9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assumed</a:t>
            </a:r>
            <a:r>
              <a:rPr sz="1400" i="1" spc="18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positive</a:t>
            </a:r>
            <a:r>
              <a:rPr sz="1400" i="1" spc="18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</a:t>
            </a:r>
            <a:r>
              <a:rPr sz="1400" i="1" spc="18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directions</a:t>
            </a:r>
            <a:r>
              <a:rPr sz="1400" i="1" spc="17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aid</a:t>
            </a:r>
            <a:r>
              <a:rPr sz="1400" i="1" spc="17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835275" y="550298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365627" y="550298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ퟐ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5643852"/>
            <a:ext cx="7451838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another, then the signs on</a:t>
            </a:r>
            <a:r>
              <a:rPr sz="1400" i="1" spc="1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voltages of mutual inductance are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same as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signs on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voltages of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5843496"/>
            <a:ext cx="2572039" cy="66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self-inductance.</a:t>
            </a:r>
          </a:p>
          <a:p>
            <a:pPr marL="44196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 Eqs(3.1) and (3.2) becomes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52041" y="6234760"/>
            <a:ext cx="342666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499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ꢁ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44877" y="6234760"/>
            <a:ext cx="342666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499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80644" y="6290681"/>
            <a:ext cx="100161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277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ꢀ</a:t>
            </a:r>
            <a:r>
              <a:rPr sz="1400" spc="60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 spc="-36">
                <a:solidFill>
                  <a:srgbClr val="000000"/>
                </a:solidFill>
                <a:latin typeface="EHSPFD+Cambria Math"/>
                <a:cs typeface="EHSPFD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560830" y="6290681"/>
            <a:ext cx="618097" cy="78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− 푀</a:t>
            </a:r>
          </a:p>
          <a:p>
            <a:pPr marL="0" marR="0">
              <a:lnSpc>
                <a:spcPts val="1645"/>
              </a:lnSpc>
              <a:spcBef>
                <a:spcPts val="8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− 푀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162810" y="6290681"/>
            <a:ext cx="640498" cy="808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1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 spc="-41">
                <a:solidFill>
                  <a:srgbClr val="000000"/>
                </a:solidFill>
                <a:latin typeface="EHSPFD+Cambria Math"/>
                <a:cs typeface="EHSPFD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  <a:p>
            <a:pPr marL="0" marR="0">
              <a:lnSpc>
                <a:spcPts val="1645"/>
              </a:lnSpc>
              <a:spcBef>
                <a:spcPts val="63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76746" y="6301216"/>
            <a:ext cx="810963" cy="77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…(3.3)</a:t>
            </a:r>
          </a:p>
          <a:p>
            <a:pPr marL="0" marR="0">
              <a:lnSpc>
                <a:spcPts val="1554"/>
              </a:lnSpc>
              <a:spcBef>
                <a:spcPts val="81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…(3.4)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87323" y="6376492"/>
            <a:ext cx="39658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  <a:r>
              <a:rPr sz="1000" spc="24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379474" y="6429832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972310" y="6429832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26133" y="6542609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918970" y="6542609"/>
            <a:ext cx="31866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20">
                <a:solidFill>
                  <a:srgbClr val="000000"/>
                </a:solidFill>
                <a:latin typeface="EHSPFD+Cambria Math"/>
                <a:cs typeface="EHSPFD+Cambria Math"/>
              </a:rPr>
              <a:t>푑푖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6598529"/>
            <a:ext cx="975702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ꢀ</a:t>
            </a:r>
            <a:r>
              <a:rPr sz="1400" spc="62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  <a:p>
            <a:pPr marL="11125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  <a:r>
              <a:rPr sz="1000" spc="28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455674" y="659168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046985" y="659168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EHSPFD+Cambria Math"/>
                <a:cs typeface="EHSPFD+Cambria Math"/>
              </a:rPr>
              <a:t>ꢁ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353566" y="6737680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46401" y="6737680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푑푡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228467" y="6853504"/>
            <a:ext cx="27190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풅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6909425"/>
            <a:ext cx="6186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(replacing each</a:t>
            </a:r>
            <a:r>
              <a:rPr sz="1400" spc="16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푏푦</a:t>
            </a:r>
            <a:r>
              <a:rPr sz="1400" spc="2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풋흎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)Eqs(3.3)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(3.4) becomes,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202558" y="7048576"/>
            <a:ext cx="3249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풅풕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1019" y="7159361"/>
            <a:ext cx="2485235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57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푗휔퐿</a:t>
            </a:r>
            <a:r>
              <a:rPr sz="1400" spc="289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)퐼</a:t>
            </a:r>
            <a:r>
              <a:rPr sz="1400" spc="509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− </a:t>
            </a:r>
            <a:r>
              <a:rPr sz="1400" spc="14">
                <a:solidFill>
                  <a:srgbClr val="000000"/>
                </a:solidFill>
                <a:latin typeface="EHSPFD+Cambria Math"/>
                <a:cs typeface="EHSPFD+Cambria Math"/>
              </a:rPr>
              <a:t>푗휔푀퐼</a:t>
            </a:r>
            <a:r>
              <a:rPr sz="1400" spc="61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V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007486" y="7165457"/>
            <a:ext cx="1984279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→</a:t>
            </a:r>
            <a:r>
              <a:rPr sz="1400" spc="39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Z</a:t>
            </a:r>
            <a:r>
              <a:rPr sz="1400" spc="882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I</a:t>
            </a:r>
            <a:r>
              <a:rPr sz="1400" spc="607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Z</a:t>
            </a:r>
            <a:r>
              <a:rPr sz="1400" spc="87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I</a:t>
            </a:r>
            <a:r>
              <a:rPr sz="1400" spc="1026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V</a:t>
            </a:r>
          </a:p>
          <a:p>
            <a:pPr marL="165227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429502" y="7175992"/>
            <a:ext cx="804867" cy="67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…(3.5)</a:t>
            </a:r>
          </a:p>
          <a:p>
            <a:pPr marL="16763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…(3.6)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760780" y="72512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376425" y="72512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583689" y="72512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282063" y="72512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682875" y="72512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336671" y="7251269"/>
            <a:ext cx="47247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11</a:t>
            </a:r>
            <a:r>
              <a:rPr sz="1000" spc="272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969384" y="7251269"/>
            <a:ext cx="47552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1ꢂ</a:t>
            </a:r>
            <a:r>
              <a:rPr sz="1000" spc="296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41019" y="7368149"/>
            <a:ext cx="477442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EHSPFD+Cambria Math"/>
                <a:cs typeface="EHSPFD+Cambria Math"/>
              </a:rPr>
              <a:t>−푗휔푀퐼</a:t>
            </a:r>
            <a:r>
              <a:rPr sz="1400" spc="519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 (</a:t>
            </a:r>
            <a:r>
              <a:rPr sz="1400" spc="10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600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푗휔퐿</a:t>
            </a:r>
            <a:r>
              <a:rPr sz="1400" spc="32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)퐼</a:t>
            </a:r>
            <a:r>
              <a:rPr sz="1400" spc="617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V</a:t>
            </a:r>
            <a:r>
              <a:rPr sz="1400" spc="104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→</a:t>
            </a:r>
            <a:r>
              <a:rPr sz="1400" spc="39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Z</a:t>
            </a:r>
            <a:r>
              <a:rPr sz="1400" spc="906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I</a:t>
            </a:r>
            <a:r>
              <a:rPr sz="1400" spc="607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Z</a:t>
            </a:r>
            <a:r>
              <a:rPr sz="1400" spc="906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I</a:t>
            </a:r>
            <a:r>
              <a:rPr sz="1400" spc="10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V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074724" y="7460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592833" y="7460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211958" y="7460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423795" y="7460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2827654" y="7460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347339" y="7460057"/>
            <a:ext cx="470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ꢂ1</a:t>
            </a:r>
            <a:r>
              <a:rPr sz="1000" spc="259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3983101" y="7460057"/>
            <a:ext cx="47552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ꢂꢂ</a:t>
            </a:r>
            <a:r>
              <a:rPr sz="1000" spc="296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4678045" y="7460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541019" y="7581509"/>
            <a:ext cx="7454067" cy="680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9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576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푗휔퐿</a:t>
            </a:r>
            <a:r>
              <a:rPr sz="1400" spc="293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9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푅</a:t>
            </a:r>
            <a:r>
              <a:rPr sz="1400" spc="61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+</a:t>
            </a:r>
            <a:r>
              <a:rPr sz="1400" spc="30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푗휔퐿</a:t>
            </a:r>
            <a:r>
              <a:rPr sz="1400" spc="327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9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9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−푗휔푀</a:t>
            </a:r>
            <a:r>
              <a:rPr sz="1400" spc="130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 I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227124" y="7668894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691894" y="76673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2306447" y="76673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1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2591435" y="7668894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062351" y="76673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3679825" y="76673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HSPFD+Cambria Math"/>
                <a:cs typeface="EHSPFD+Cambria Math"/>
              </a:rPr>
              <a:t>ꢂ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4275709" y="7668894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4702428" y="7668894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2492375" y="7797784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2211958" y="7874634"/>
            <a:ext cx="596264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 and</a:t>
            </a:r>
            <a:r>
              <a:rPr sz="900" spc="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41019" y="8413742"/>
            <a:ext cx="2329443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4)</a:t>
            </a:r>
            <a:r>
              <a:rPr sz="1600" u="sng" spc="35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NATURAL CURRENT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541019" y="8639413"/>
            <a:ext cx="745386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 spc="-10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8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agreement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 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rule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2531998" y="871626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4874640" y="871626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541019" y="8840714"/>
            <a:ext cx="7454582" cy="1318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∅</a:t>
            </a:r>
            <a:r>
              <a:rPr sz="1500" spc="31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ퟏퟐ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Lenz's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states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polarity</a:t>
            </a:r>
            <a:r>
              <a:rPr sz="1400" i="1" spc="2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9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</a:p>
          <a:p>
            <a:pPr marL="0" marR="0">
              <a:lnSpc>
                <a:spcPts val="1534"/>
              </a:lnSpc>
              <a:spcBef>
                <a:spcPts val="5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induced voltage is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such that if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 is completed, a current will pass through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 in a direction</a:t>
            </a:r>
          </a:p>
          <a:p>
            <a:pPr marL="0" marR="0">
              <a:lnSpc>
                <a:spcPts val="1554"/>
              </a:lnSpc>
              <a:spcBef>
                <a:spcPts val="1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which</a:t>
            </a:r>
            <a:r>
              <a:rPr sz="1400" i="1" spc="16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creates</a:t>
            </a:r>
            <a:r>
              <a:rPr sz="1400" i="1" spc="16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17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flux</a:t>
            </a:r>
            <a:r>
              <a:rPr sz="1400" i="1" spc="17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opposing</a:t>
            </a:r>
            <a:r>
              <a:rPr sz="1400" i="1" spc="17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6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main</a:t>
            </a:r>
            <a:r>
              <a:rPr sz="1400" i="1" spc="1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flux</a:t>
            </a:r>
            <a:r>
              <a:rPr sz="1400" i="1" spc="17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set</a:t>
            </a:r>
            <a:r>
              <a:rPr sz="1400" i="1" spc="17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up</a:t>
            </a:r>
            <a:r>
              <a:rPr sz="1400" i="1" spc="16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by</a:t>
            </a:r>
            <a:r>
              <a:rPr sz="1400" i="1" spc="17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</a:t>
            </a:r>
            <a:r>
              <a:rPr sz="1400" i="1" spc="17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I</a:t>
            </a:r>
            <a:r>
              <a:rPr sz="1350" i="1" spc="11" baseline="-6857">
                <a:solidFill>
                  <a:srgbClr val="000000"/>
                </a:solidFill>
                <a:latin typeface="Monotype Corsiva"/>
                <a:cs typeface="Monotype Corsiva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 in the circuit 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direction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HSPFD+Cambria Math"/>
                <a:cs typeface="EHSPFD+Cambria Math"/>
              </a:rPr>
              <a:t>∅</a:t>
            </a:r>
            <a:r>
              <a:rPr sz="1500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ퟐퟏ</a:t>
            </a:r>
            <a:r>
              <a:rPr sz="1500" spc="89" baseline="-20571">
                <a:solidFill>
                  <a:srgbClr val="000000"/>
                </a:solidFill>
                <a:latin typeface="EHSPFD+Cambria Math"/>
                <a:cs typeface="EHSPFD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according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Lenz's law is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hand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rule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thumb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pointing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fingers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686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2019-10-29T09:54:25Z</dcterms:modified>
</cp:coreProperties>
</file>